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8"/>
  </p:notesMasterIdLst>
  <p:handoutMasterIdLst>
    <p:handoutMasterId r:id="rId39"/>
  </p:handoutMasterIdLst>
  <p:sldIdLst>
    <p:sldId id="303" r:id="rId2"/>
    <p:sldId id="581" r:id="rId3"/>
    <p:sldId id="406" r:id="rId4"/>
    <p:sldId id="326" r:id="rId5"/>
    <p:sldId id="258" r:id="rId6"/>
    <p:sldId id="348" r:id="rId7"/>
    <p:sldId id="264" r:id="rId8"/>
    <p:sldId id="328" r:id="rId9"/>
    <p:sldId id="329" r:id="rId10"/>
    <p:sldId id="330" r:id="rId11"/>
    <p:sldId id="331" r:id="rId12"/>
    <p:sldId id="332" r:id="rId13"/>
    <p:sldId id="349" r:id="rId14"/>
    <p:sldId id="334" r:id="rId15"/>
    <p:sldId id="335" r:id="rId16"/>
    <p:sldId id="336" r:id="rId17"/>
    <p:sldId id="337" r:id="rId18"/>
    <p:sldId id="338" r:id="rId19"/>
    <p:sldId id="350" r:id="rId20"/>
    <p:sldId id="340" r:id="rId21"/>
    <p:sldId id="341" r:id="rId22"/>
    <p:sldId id="351" r:id="rId23"/>
    <p:sldId id="352" r:id="rId24"/>
    <p:sldId id="344" r:id="rId25"/>
    <p:sldId id="353" r:id="rId26"/>
    <p:sldId id="573" r:id="rId27"/>
    <p:sldId id="541" r:id="rId28"/>
    <p:sldId id="492" r:id="rId29"/>
    <p:sldId id="354" r:id="rId30"/>
    <p:sldId id="357" r:id="rId31"/>
    <p:sldId id="356" r:id="rId32"/>
    <p:sldId id="358" r:id="rId33"/>
    <p:sldId id="405" r:id="rId34"/>
    <p:sldId id="582" r:id="rId35"/>
    <p:sldId id="583" r:id="rId36"/>
    <p:sldId id="58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8DB4E2"/>
    <a:srgbClr val="92B573"/>
    <a:srgbClr val="D3908F"/>
    <a:srgbClr val="FF0000"/>
    <a:srgbClr val="E0524A"/>
    <a:srgbClr val="75B6E5"/>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70456"/>
  </p:normalViewPr>
  <p:slideViewPr>
    <p:cSldViewPr snapToGrid="0" snapToObjects="1">
      <p:cViewPr varScale="1">
        <p:scale>
          <a:sx n="100" d="100"/>
          <a:sy n="100" d="100"/>
        </p:scale>
        <p:origin x="3372" y="90"/>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7/7/2023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647534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90935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look at a couple additional examples of how we can leverage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r>
              <a:rPr lang="en-US" dirty="0" err="1"/>
              <a:t>n_distinct</a:t>
            </a:r>
            <a:r>
              <a:rPr lang="en-US" dirty="0"/>
              <a:t>() counts the number of distinct,</a:t>
            </a:r>
            <a:r>
              <a:rPr lang="en-US" baseline="0" dirty="0"/>
              <a:t> or unique, observations. So, while there are 4 rows, there are only 2 distinct </a:t>
            </a:r>
            <a:r>
              <a:rPr lang="en-US" baseline="0" dirty="0" err="1"/>
              <a:t>patient_id’s</a:t>
            </a:r>
            <a:r>
              <a:rPr lang="en-US" baseline="0" dirty="0"/>
              <a:t>.</a:t>
            </a:r>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902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was</a:t>
            </a:r>
            <a:r>
              <a:rPr lang="en-US" baseline="0" dirty="0"/>
              <a:t> a special case, because it can be calculated using </a:t>
            </a:r>
            <a:r>
              <a:rPr lang="en-US" i="1" baseline="0" dirty="0"/>
              <a:t>summarize</a:t>
            </a:r>
            <a:r>
              <a:rPr lang="en-US" i="0" baseline="0" dirty="0"/>
              <a:t> and not explicitly knowing which order is from which day.  We can take the total number of orders divided by the total number of days. </a:t>
            </a:r>
          </a:p>
          <a:p>
            <a:endParaRPr lang="en-US" i="0" baseline="0" dirty="0"/>
          </a:p>
          <a:p>
            <a:r>
              <a:rPr lang="en-US" i="0" baseline="0" dirty="0"/>
              <a:t>But, to calculate the median (find the mid-point of the observations), we need to be able to assess each day separately.</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504106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tests per day.</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Points for each day.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Curve as smoothed point estimate (blue line) and confidence interval (dark gray shading), calculated using local polynomial regression (loess) with default settings.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36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dplyr</a:t>
            </a:r>
            <a:r>
              <a:rPr lang="en-US" dirty="0"/>
              <a:t> cheat sheet helps with the grammar of transforming data including functions functions grouping and summarizing data.</a:t>
            </a:r>
          </a:p>
          <a:p>
            <a:endParaRPr lang="en-US" dirty="0"/>
          </a:p>
          <a:p>
            <a:r>
              <a:rPr lang="en-US" dirty="0"/>
              <a:t>The </a:t>
            </a:r>
            <a:r>
              <a:rPr lang="en-US" dirty="0" err="1"/>
              <a:t>dplyr</a:t>
            </a:r>
            <a:r>
              <a:rPr lang="en-US" dirty="0"/>
              <a: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ask whether the appears to be a non-random association between whether SARS-CoV-2 RT-PCR testing result is positive and a patient’s insurance product. </a:t>
            </a:r>
          </a:p>
          <a:p>
            <a:endParaRPr lang="en-US" dirty="0"/>
          </a:p>
          <a:p>
            <a:r>
              <a:rPr lang="en-US" dirty="0"/>
              <a:t>We need to create a table organizing our count data and then need to ask how likely is the arrangement of the table counts given that there is no association.</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381300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dirty="0" err="1"/>
              <a:t>case_when</a:t>
            </a:r>
            <a:r>
              <a:rPr lang="en-US" dirty="0"/>
              <a:t>() function allows us to assign payor group types to a category.  In this example if no payor group is present we assign to “unassigned”, if the payor group is “charity care”, “medical assistance”, or ”self pay” we assign to other, for the remaining we assign as the provided payor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filter functions limits our selection to cases where the result was ”positive” or “negative”.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395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apply grouping and spreading to achieve a data format where we have 3 columns (payor group, count of positive results, count of negative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See the output of this wrangling on the next slide.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60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Applying the </a:t>
            </a:r>
            <a:r>
              <a:rPr lang="en-US" dirty="0" err="1"/>
              <a:t>fisher.test</a:t>
            </a:r>
            <a:r>
              <a:rPr lang="en-US" dirty="0"/>
              <a:t>() function we find that payor group category as we have defined it in this example is associated with a PCR positive test result (p=0.0005).</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55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also apply regression modeling to our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glm</a:t>
            </a:r>
            <a:r>
              <a:rPr lang="en-US" dirty="0"/>
              <a:t>() is a function for generalized linear models.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example we build a model evaluating test positivity as a function of payor group (commercial or government) and age.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1904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yields an odds ratio of 3.1 for payor group and 1.0 for age.</a:t>
            </a:r>
          </a:p>
          <a:p>
            <a:endParaRPr lang="en-US" dirty="0"/>
          </a:p>
          <a:p>
            <a:r>
              <a:rPr lang="en-US" dirty="0"/>
              <a:t>This suggests that the association of test positivity with government insurance product is not explained by the age of the patient.</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2125038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continue our focus on transformation and introduce some tools for basic statistics and modeling also.</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introducing the concept of summarizing with with Summarize()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322844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871288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7/7/2023</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7/7/2023</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Grouping and Summarizing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Robert Benirschke</a:t>
            </a:r>
          </a:p>
          <a:p>
            <a:r>
              <a:rPr lang="en-US" sz="3200" dirty="0"/>
              <a:t>July 23,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53598196"/>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3788258448"/>
              </p:ext>
            </p:extLst>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437883" y="2238375"/>
            <a:ext cx="11140224" cy="3998652"/>
          </a:xfrm>
        </p:spPr>
        <p:txBody>
          <a:bodyPr>
            <a:normAutofit fontScale="92500"/>
          </a:bodyPr>
          <a:lstStyle/>
          <a:p>
            <a:r>
              <a:rPr lang="en-US" dirty="0"/>
              <a:t>- Open “05 – Group by and </a:t>
            </a:r>
            <a:r>
              <a:rPr lang="en-US" dirty="0" err="1"/>
              <a:t>Summarize.Rmd</a:t>
            </a:r>
            <a:r>
              <a:rPr lang="en-US" dirty="0"/>
              <a:t>”</a:t>
            </a:r>
          </a:p>
          <a:p>
            <a:r>
              <a:rPr lang="en-US" dirty="0"/>
              <a:t>- Run the setup chunk</a:t>
            </a:r>
          </a:p>
          <a:p>
            <a:r>
              <a:rPr lang="en-US" dirty="0"/>
              <a:t>- Fill-in gaps to calculate: </a:t>
            </a:r>
          </a:p>
          <a:p>
            <a:r>
              <a:rPr lang="en-US" dirty="0"/>
              <a:t>  a) Mean count of orders per `</a:t>
            </a:r>
            <a:r>
              <a:rPr lang="en-US" dirty="0" err="1"/>
              <a:t>pan_day</a:t>
            </a:r>
            <a:r>
              <a:rPr lang="en-US" dirty="0"/>
              <a:t>`</a:t>
            </a:r>
          </a:p>
          <a:p>
            <a:r>
              <a:rPr lang="en-US" dirty="0"/>
              <a:t>  b) Mean count of orders per clinic</a:t>
            </a:r>
          </a:p>
        </p:txBody>
      </p:sp>
    </p:spTree>
    <p:extLst>
      <p:ext uri="{BB962C8B-B14F-4D97-AF65-F5344CB8AC3E}">
        <p14:creationId xmlns:p14="http://schemas.microsoft.com/office/powerpoint/2010/main" val="187831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28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2280400"/>
          </a:xfrm>
          <a:prstGeom prst="rect">
            <a:avLst/>
          </a:prstGeom>
          <a:noFill/>
          <a:ln>
            <a:noFill/>
          </a:ln>
        </p:spPr>
        <p:txBody>
          <a:bodyPr spcFirstLastPara="1" wrap="square" lIns="0" tIns="6455" rIns="0" bIns="0" anchor="t" anchorCtr="0">
            <a:noAutofit/>
          </a:bodyPr>
          <a:lstStyle/>
          <a:p>
            <a:pPr marL="464003" indent="-457200">
              <a:buFont typeface="Arial" charset="0"/>
              <a:buChar char="•"/>
            </a:pP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Last pandemic day (in data)</a:t>
            </a:r>
            <a:br>
              <a:rPr lang="en-US" sz="2800" dirty="0">
                <a:latin typeface="Calibri"/>
                <a:ea typeface="Calibri"/>
                <a:cs typeface="Calibri"/>
                <a:sym typeface="Calibri"/>
              </a:rPr>
            </a:br>
            <a:endParaRPr lang="en-US" sz="2800" dirty="0">
              <a:latin typeface="Calibri"/>
              <a:ea typeface="Calibri"/>
              <a:cs typeface="Calibri"/>
              <a:sym typeface="Calibri"/>
            </a:endParaRPr>
          </a:p>
          <a:p>
            <a:pPr marL="464003" indent="-457200">
              <a:buFont typeface="Arial" charset="0"/>
              <a:buChar char="•"/>
            </a:pPr>
            <a:r>
              <a:rPr lang="en-US" sz="2800" dirty="0">
                <a:latin typeface="Calibri"/>
                <a:ea typeface="Calibri"/>
                <a:cs typeface="Calibri"/>
                <a:sym typeface="Calibri"/>
              </a:rPr>
              <a:t>Median turnaround time</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4820294" cy="923330"/>
          </a:xfrm>
          <a:prstGeom prst="rect">
            <a:avLst/>
          </a:prstGeom>
          <a:noFill/>
        </p:spPr>
        <p:txBody>
          <a:bodyPr wrap="none" rtlCol="0">
            <a:spAutoFit/>
          </a:bodyPr>
          <a:lstStyle/>
          <a:p>
            <a:r>
              <a:rPr lang="en-US" sz="5400" dirty="0">
                <a:latin typeface="+mj-lt"/>
                <a:sym typeface="Calibri"/>
              </a:rPr>
              <a:t>summarize() examples</a:t>
            </a:r>
            <a:endParaRPr lang="en-US" sz="5400" dirty="0">
              <a:latin typeface="+mj-lt"/>
            </a:endParaRPr>
          </a:p>
        </p:txBody>
      </p:sp>
    </p:spTree>
    <p:extLst>
      <p:ext uri="{BB962C8B-B14F-4D97-AF65-F5344CB8AC3E}">
        <p14:creationId xmlns:p14="http://schemas.microsoft.com/office/powerpoint/2010/main" val="898396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7"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pPr marL="0" indent="0">
              <a:buNone/>
            </a:pPr>
            <a:r>
              <a:rPr lang="en-US" u="sng" dirty="0"/>
              <a:t>Consider:</a:t>
            </a:r>
          </a:p>
          <a:p>
            <a:pPr marL="0" indent="0">
              <a:buNone/>
            </a:pPr>
            <a:r>
              <a:rPr lang="en-US" dirty="0"/>
              <a:t>How would you calculate the median number of orders per day?</a:t>
            </a:r>
          </a:p>
        </p:txBody>
      </p:sp>
      <p:pic>
        <p:nvPicPr>
          <p:cNvPr id="4" name="Picture 3"/>
          <p:cNvPicPr>
            <a:picLocks noChangeAspect="1"/>
          </p:cNvPicPr>
          <p:nvPr/>
        </p:nvPicPr>
        <p:blipFill>
          <a:blip r:embed="rId3"/>
          <a:stretch>
            <a:fillRect/>
          </a:stretch>
        </p:blipFill>
        <p:spPr>
          <a:xfrm>
            <a:off x="9398000" y="5194300"/>
            <a:ext cx="2692400" cy="1498600"/>
          </a:xfrm>
          <a:prstGeom prst="rect">
            <a:avLst/>
          </a:prstGeom>
        </p:spPr>
      </p:pic>
    </p:spTree>
    <p:extLst>
      <p:ext uri="{BB962C8B-B14F-4D97-AF65-F5344CB8AC3E}">
        <p14:creationId xmlns:p14="http://schemas.microsoft.com/office/powerpoint/2010/main" val="1093899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645979"/>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70432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3055666" y="377449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3210763" y="466410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1884475" y="3732530"/>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1899223" y="4049031"/>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 </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D7CCC9DF-A3CC-8253-32BF-EFBA8693C2C2}"/>
              </a:ext>
            </a:extLst>
          </p:cNvPr>
          <p:cNvGraphicFramePr>
            <a:graphicFrameLocks noGrp="1"/>
          </p:cNvGraphicFramePr>
          <p:nvPr>
            <p:extLst>
              <p:ext uri="{D42A27DB-BD31-4B8C-83A1-F6EECF244321}">
                <p14:modId xmlns:p14="http://schemas.microsoft.com/office/powerpoint/2010/main" val="534043158"/>
              </p:ext>
            </p:extLst>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Robert Benirschke</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err="1">
                          <a:solidFill>
                            <a:srgbClr val="212121"/>
                          </a:solidFill>
                          <a:effectLst/>
                          <a:latin typeface="Arial" panose="020B0604020202020204" pitchFamily="34" charset="0"/>
                          <a:ea typeface="+mn-ea"/>
                          <a:cs typeface="+mn-cs"/>
                        </a:rPr>
                        <a:t>Amrom</a:t>
                      </a:r>
                      <a:r>
                        <a:rPr lang="en-US" sz="1800" b="0" i="0" u="none" strike="noStrike" kern="1200" dirty="0">
                          <a:solidFill>
                            <a:srgbClr val="212121"/>
                          </a:solidFill>
                          <a:effectLst/>
                          <a:latin typeface="Arial" panose="020B0604020202020204" pitchFamily="34" charset="0"/>
                          <a:ea typeface="+mn-ea"/>
                          <a:cs typeface="+mn-cs"/>
                        </a:rPr>
                        <a:t>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err="1">
                          <a:solidFill>
                            <a:srgbClr val="212121"/>
                          </a:solidFill>
                          <a:effectLst/>
                          <a:latin typeface="Arial"/>
                        </a:rPr>
                        <a:t>Amrom</a:t>
                      </a:r>
                      <a:r>
                        <a:rPr lang="en-US" sz="1800" b="0" i="0" u="none" strike="noStrike" noProof="0" dirty="0">
                          <a:solidFill>
                            <a:srgbClr val="212121"/>
                          </a:solidFill>
                          <a:effectLst/>
                          <a:latin typeface="Arial"/>
                        </a:rPr>
                        <a:t> Obstfeld</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Robert Benirschke</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Robert Benirschke</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Visualizations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Advanced 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2605936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83873"/>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635946824"/>
              </p:ext>
            </p:extLst>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607393646"/>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43049505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10355424" cy="3178175"/>
          </a:xfrm>
          <a:prstGeom prst="rect">
            <a:avLst/>
          </a:prstGeom>
        </p:spPr>
        <p:txBody>
          <a:bodyPr vert="horz" lIns="45720" tIns="45720" rIns="4572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Calculate:</a:t>
            </a:r>
          </a:p>
          <a:p>
            <a:r>
              <a:rPr lang="en-US" dirty="0"/>
              <a:t>a) The median turnaround time for each day</a:t>
            </a:r>
          </a:p>
          <a:p>
            <a:r>
              <a:rPr lang="en-US" dirty="0"/>
              <a:t>b) (</a:t>
            </a:r>
            <a:r>
              <a:rPr lang="en-US" i="1" dirty="0"/>
              <a:t>*Extra*</a:t>
            </a:r>
            <a:r>
              <a:rPr lang="en-US" dirty="0"/>
              <a:t>) The median number of orders per day</a:t>
            </a:r>
          </a:p>
        </p:txBody>
      </p:sp>
    </p:spTree>
    <p:extLst>
      <p:ext uri="{BB962C8B-B14F-4D97-AF65-F5344CB8AC3E}">
        <p14:creationId xmlns:p14="http://schemas.microsoft.com/office/powerpoint/2010/main" val="2205940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8671028"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 Example</a:t>
            </a:r>
            <a:endParaRPr lang="en-US" sz="5400" dirty="0">
              <a:latin typeface="+mj-lt"/>
            </a:endParaRPr>
          </a:p>
        </p:txBody>
      </p:sp>
      <p:pic>
        <p:nvPicPr>
          <p:cNvPr id="3" name="Picture 2">
            <a:extLst>
              <a:ext uri="{FF2B5EF4-FFF2-40B4-BE49-F238E27FC236}">
                <a16:creationId xmlns:a16="http://schemas.microsoft.com/office/drawing/2014/main" id="{CFB5FE49-312E-2546-8858-C6FC577CCF18}"/>
              </a:ext>
            </a:extLst>
          </p:cNvPr>
          <p:cNvPicPr>
            <a:picLocks noChangeAspect="1"/>
          </p:cNvPicPr>
          <p:nvPr/>
        </p:nvPicPr>
        <p:blipFill>
          <a:blip r:embed="rId4"/>
          <a:stretch>
            <a:fillRect/>
          </a:stretch>
        </p:blipFill>
        <p:spPr>
          <a:xfrm>
            <a:off x="1611163" y="1741833"/>
            <a:ext cx="7938930" cy="4899454"/>
          </a:xfrm>
          <a:prstGeom prst="rect">
            <a:avLst/>
          </a:prstGeom>
        </p:spPr>
      </p:pic>
    </p:spTree>
    <p:extLst>
      <p:ext uri="{BB962C8B-B14F-4D97-AF65-F5344CB8AC3E}">
        <p14:creationId xmlns:p14="http://schemas.microsoft.com/office/powerpoint/2010/main" val="4192247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a:bodyPr>
          <a:lstStyle/>
          <a:p>
            <a:pPr marL="0" indent="0">
              <a:buNone/>
            </a:pPr>
            <a:r>
              <a:rPr lang="en-US" sz="3200" b="1" dirty="0"/>
              <a:t>Summarize() </a:t>
            </a:r>
            <a:r>
              <a:rPr lang="en-US" sz="3200" dirty="0"/>
              <a:t>is a function that enables us to calculate summaries of variables (columns).  </a:t>
            </a:r>
          </a:p>
          <a:p>
            <a:pPr marL="0" indent="0">
              <a:buNone/>
            </a:pPr>
            <a:r>
              <a:rPr lang="en-US" sz="3200" dirty="0"/>
              <a:t>Common summary activities include counting observations using </a:t>
            </a:r>
            <a:r>
              <a:rPr lang="en-US" sz="3200" b="1" dirty="0"/>
              <a:t>n()</a:t>
            </a:r>
            <a:r>
              <a:rPr lang="en-US" sz="3200" dirty="0"/>
              <a:t>, counting unique observations using </a:t>
            </a:r>
            <a:r>
              <a:rPr lang="en-US" sz="3200" b="1" dirty="0" err="1"/>
              <a:t>n_distinct</a:t>
            </a:r>
            <a:r>
              <a:rPr lang="en-US" sz="3200" b="1" dirty="0"/>
              <a:t>()</a:t>
            </a:r>
            <a:r>
              <a:rPr lang="en-US" sz="3200" dirty="0"/>
              <a:t>, and calculating means using </a:t>
            </a:r>
            <a:r>
              <a:rPr lang="en-US" sz="3200" b="1" dirty="0"/>
              <a:t>mean()</a:t>
            </a:r>
            <a:r>
              <a:rPr lang="en-US" sz="3200" dirty="0"/>
              <a:t>.</a:t>
            </a:r>
          </a:p>
          <a:p>
            <a:pPr marL="0" indent="0">
              <a:buNone/>
            </a:pPr>
            <a:r>
              <a:rPr lang="en-US" sz="3200" b="1" dirty="0" err="1"/>
              <a:t>Group_by</a:t>
            </a:r>
            <a:r>
              <a:rPr lang="en-US" sz="3200" b="1" dirty="0"/>
              <a:t>()</a:t>
            </a:r>
            <a:r>
              <a:rPr lang="en-US" sz="3200" dirty="0"/>
              <a:t> is a function that enables us to create subsets of data by a variable.  Data can also be grouped by multiple variables.</a:t>
            </a:r>
          </a:p>
          <a:p>
            <a:pPr marL="0" indent="0">
              <a:buNone/>
            </a:pPr>
            <a:r>
              <a:rPr lang="en-US" sz="3200" dirty="0"/>
              <a:t>Combining the </a:t>
            </a:r>
            <a:r>
              <a:rPr lang="en-US" sz="3200" b="1" dirty="0" err="1"/>
              <a:t>group_by</a:t>
            </a:r>
            <a:r>
              <a:rPr lang="en-US" sz="3200" b="1" dirty="0"/>
              <a:t>()</a:t>
            </a:r>
            <a:r>
              <a:rPr lang="en-US" sz="3200" dirty="0"/>
              <a:t> and </a:t>
            </a:r>
            <a:r>
              <a:rPr lang="en-US" sz="3200" b="1" dirty="0"/>
              <a:t>summarize()</a:t>
            </a:r>
            <a:r>
              <a:rPr lang="en-US" sz="3200" dirty="0"/>
              <a:t> functions is a powerful way to look at summarizations across groups.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66D9F7-9C44-AA49-B3D0-BB47897423A0}"/>
              </a:ext>
            </a:extLst>
          </p:cNvPr>
          <p:cNvPicPr>
            <a:picLocks noChangeAspect="1"/>
          </p:cNvPicPr>
          <p:nvPr/>
        </p:nvPicPr>
        <p:blipFill>
          <a:blip r:embed="rId3"/>
          <a:stretch>
            <a:fillRect/>
          </a:stretch>
        </p:blipFill>
        <p:spPr>
          <a:xfrm>
            <a:off x="1780513" y="134714"/>
            <a:ext cx="8630973" cy="6588572"/>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Tests for Association</a:t>
            </a:r>
          </a:p>
        </p:txBody>
      </p:sp>
    </p:spTree>
    <p:extLst>
      <p:ext uri="{BB962C8B-B14F-4D97-AF65-F5344CB8AC3E}">
        <p14:creationId xmlns:p14="http://schemas.microsoft.com/office/powerpoint/2010/main" val="910853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Learn </a:t>
            </a:r>
            <a:r>
              <a:rPr lang="en-US" sz="3200" dirty="0" err="1"/>
              <a:t>dplyr</a:t>
            </a:r>
            <a:r>
              <a:rPr lang="en-US" sz="3200" dirty="0"/>
              <a:t> tools for grouping and summarizing data in R</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Creates groupings of data using the </a:t>
            </a:r>
            <a:r>
              <a:rPr lang="en-US" sz="3200" dirty="0" err="1"/>
              <a:t>group_by</a:t>
            </a:r>
            <a:r>
              <a:rPr lang="en-US" sz="3200" dirty="0"/>
              <a:t>()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495534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Is there an association between insurance product and SARS-CoV-2 RT-PCR positivity?</a:t>
            </a:r>
          </a:p>
        </p:txBody>
      </p:sp>
      <p:pic>
        <p:nvPicPr>
          <p:cNvPr id="4" name="Picture 3">
            <a:extLst>
              <a:ext uri="{FF2B5EF4-FFF2-40B4-BE49-F238E27FC236}">
                <a16:creationId xmlns:a16="http://schemas.microsoft.com/office/drawing/2014/main" id="{B7C90D74-0EC6-1143-92CD-E994ACACFB8B}"/>
              </a:ext>
            </a:extLst>
          </p:cNvPr>
          <p:cNvPicPr>
            <a:picLocks noChangeAspect="1"/>
          </p:cNvPicPr>
          <p:nvPr/>
        </p:nvPicPr>
        <p:blipFill>
          <a:blip r:embed="rId3"/>
          <a:stretch>
            <a:fillRect/>
          </a:stretch>
        </p:blipFill>
        <p:spPr>
          <a:xfrm>
            <a:off x="1374921" y="1967888"/>
            <a:ext cx="9369279" cy="1845818"/>
          </a:xfrm>
          <a:prstGeom prst="rect">
            <a:avLst/>
          </a:prstGeom>
        </p:spPr>
      </p:pic>
      <p:grpSp>
        <p:nvGrpSpPr>
          <p:cNvPr id="8" name="Group 7">
            <a:extLst>
              <a:ext uri="{FF2B5EF4-FFF2-40B4-BE49-F238E27FC236}">
                <a16:creationId xmlns:a16="http://schemas.microsoft.com/office/drawing/2014/main" id="{02156E34-2CC0-CD43-AF90-401A2B8DFD27}"/>
              </a:ext>
            </a:extLst>
          </p:cNvPr>
          <p:cNvGrpSpPr/>
          <p:nvPr/>
        </p:nvGrpSpPr>
        <p:grpSpPr>
          <a:xfrm>
            <a:off x="2721693" y="4051980"/>
            <a:ext cx="6324941" cy="989259"/>
            <a:chOff x="815161" y="2339294"/>
            <a:chExt cx="6324941" cy="989259"/>
          </a:xfrm>
        </p:grpSpPr>
        <p:sp>
          <p:nvSpPr>
            <p:cNvPr id="6" name="Google Shape;131;p17">
              <a:extLst>
                <a:ext uri="{FF2B5EF4-FFF2-40B4-BE49-F238E27FC236}">
                  <a16:creationId xmlns:a16="http://schemas.microsoft.com/office/drawing/2014/main" id="{3620A4D8-185A-6C43-85B1-29B7B8339D07}"/>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7" name="Rectangle 6">
              <a:extLst>
                <a:ext uri="{FF2B5EF4-FFF2-40B4-BE49-F238E27FC236}">
                  <a16:creationId xmlns:a16="http://schemas.microsoft.com/office/drawing/2014/main" id="{A3E19936-CD92-9F47-A478-C17A36FAB8FE}"/>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solidFill>
                    <a:srgbClr val="538DD5"/>
                  </a:solidFill>
                  <a:latin typeface="Consolas" panose="020B0609020204030204" pitchFamily="49" charset="0"/>
                  <a:cs typeface="Consolas" panose="020B0609020204030204" pitchFamily="49" charset="0"/>
                </a:rPr>
                <a:t>simulate.p.value</a:t>
              </a:r>
              <a:r>
                <a:rPr lang="en-US" sz="2400" dirty="0">
                  <a:solidFill>
                    <a:srgbClr val="538DD5"/>
                  </a:solidFill>
                  <a:latin typeface="Consolas" panose="020B0609020204030204" pitchFamily="49" charset="0"/>
                  <a:cs typeface="Consolas" panose="020B0609020204030204" pitchFamily="49" charset="0"/>
                </a:rPr>
                <a:t> = T</a:t>
              </a:r>
              <a:r>
                <a:rPr lang="en-US" sz="2400" dirty="0">
                  <a:latin typeface="Consolas" panose="020B0609020204030204" pitchFamily="49" charset="0"/>
                  <a:cs typeface="Consolas" panose="020B0609020204030204" pitchFamily="49" charset="0"/>
                </a:rPr>
                <a:t>)</a:t>
              </a:r>
            </a:p>
          </p:txBody>
        </p:sp>
      </p:grpSp>
      <p:sp>
        <p:nvSpPr>
          <p:cNvPr id="9" name="Down Arrow 8">
            <a:extLst>
              <a:ext uri="{FF2B5EF4-FFF2-40B4-BE49-F238E27FC236}">
                <a16:creationId xmlns:a16="http://schemas.microsoft.com/office/drawing/2014/main" id="{0E7E4086-8313-2947-8467-8C36CC285DF7}"/>
              </a:ext>
            </a:extLst>
          </p:cNvPr>
          <p:cNvSpPr/>
          <p:nvPr/>
        </p:nvSpPr>
        <p:spPr>
          <a:xfrm>
            <a:off x="5357906" y="3541331"/>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294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38131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- 1</a:t>
            </a:r>
            <a:endParaRPr lang="en-US" dirty="0"/>
          </a:p>
        </p:txBody>
      </p:sp>
      <p:sp>
        <p:nvSpPr>
          <p:cNvPr id="14" name="Rectangle 13"/>
          <p:cNvSpPr/>
          <p:nvPr/>
        </p:nvSpPr>
        <p:spPr>
          <a:xfrm>
            <a:off x="896207" y="2439191"/>
            <a:ext cx="11025756" cy="2862322"/>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covid_testing_2 &lt;- </a:t>
            </a:r>
            <a:r>
              <a:rPr lang="en-US" dirty="0" err="1">
                <a:latin typeface="Consolas" panose="020B0609020204030204" pitchFamily="49" charset="0"/>
                <a:ea typeface="Courier New"/>
                <a:cs typeface="Consolas" panose="020B0609020204030204" pitchFamily="49" charset="0"/>
                <a:sym typeface="Courier New"/>
              </a:rPr>
              <a:t>covid_testing</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mutate(</a:t>
            </a:r>
            <a:r>
              <a:rPr lang="en-US" dirty="0" err="1">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 = </a:t>
            </a:r>
            <a:r>
              <a:rPr lang="en-US" dirty="0" err="1">
                <a:solidFill>
                  <a:srgbClr val="0070C0"/>
                </a:solidFill>
                <a:latin typeface="Consolas" panose="020B0609020204030204" pitchFamily="49" charset="0"/>
                <a:ea typeface="Courier New"/>
                <a:cs typeface="Consolas" panose="020B0609020204030204" pitchFamily="49" charset="0"/>
                <a:sym typeface="Courier New"/>
              </a:rPr>
              <a:t>case_when</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is.na</a:t>
            </a:r>
            <a:r>
              <a:rPr lang="en-US" dirty="0">
                <a:solidFill>
                  <a:srgbClr val="0070C0"/>
                </a:solidFill>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"unassigned"</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%in% c("charity care",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"medical assistance",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"self pay",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"other")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"other"</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TRUE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92D050"/>
                </a:solidFill>
                <a:latin typeface="Consolas" panose="020B0609020204030204" pitchFamily="49" charset="0"/>
                <a:ea typeface="Courier New"/>
                <a:cs typeface="Consolas" panose="020B0609020204030204" pitchFamily="49" charset="0"/>
                <a:sym typeface="Courier New"/>
              </a:rPr>
              <a:t>payor_group</a:t>
            </a:r>
            <a:r>
              <a:rPr lang="en-US" dirty="0">
                <a:latin typeface="Consolas" panose="020B0609020204030204" pitchFamily="49" charset="0"/>
                <a:ea typeface="Courier New"/>
                <a:cs typeface="Consolas" panose="020B0609020204030204" pitchFamily="49" charset="0"/>
                <a:sym typeface="Courier New"/>
              </a:rPr>
              <a:t>)</a:t>
            </a:r>
          </a:p>
          <a:p>
            <a:r>
              <a:rPr lang="en-US" dirty="0">
                <a:latin typeface="Consolas" panose="020B0609020204030204" pitchFamily="49" charset="0"/>
                <a:ea typeface="Courier New"/>
                <a:cs typeface="Consolas" panose="020B0609020204030204" pitchFamily="49" charset="0"/>
                <a:sym typeface="Courier New"/>
              </a:rPr>
              <a:t>  ) %&gt;%</a:t>
            </a:r>
          </a:p>
          <a:p>
            <a:r>
              <a:rPr lang="en-US" dirty="0">
                <a:latin typeface="Consolas" panose="020B0609020204030204" pitchFamily="49" charset="0"/>
                <a:ea typeface="Courier New"/>
                <a:cs typeface="Consolas" panose="020B0609020204030204" pitchFamily="49" charset="0"/>
                <a:sym typeface="Courier New"/>
              </a:rPr>
              <a:t>  filter(</a:t>
            </a:r>
            <a:r>
              <a:rPr lang="en-US" dirty="0">
                <a:solidFill>
                  <a:srgbClr val="0070C0"/>
                </a:solidFill>
                <a:latin typeface="Consolas" panose="020B0609020204030204" pitchFamily="49" charset="0"/>
                <a:ea typeface="Courier New"/>
                <a:cs typeface="Consolas" panose="020B0609020204030204" pitchFamily="49" charset="0"/>
                <a:sym typeface="Courier New"/>
              </a:rPr>
              <a:t>result %in% c("positive", "negative")</a:t>
            </a:r>
            <a:r>
              <a:rPr lang="en-US" dirty="0">
                <a:latin typeface="Consolas" panose="020B0609020204030204" pitchFamily="49" charset="0"/>
                <a:ea typeface="Courier New"/>
                <a:cs typeface="Consolas" panose="020B0609020204030204" pitchFamily="49" charset="0"/>
                <a:sym typeface="Courier New"/>
              </a:rPr>
              <a:t>)</a:t>
            </a:r>
          </a:p>
        </p:txBody>
      </p:sp>
      <p:sp>
        <p:nvSpPr>
          <p:cNvPr id="9" name="Google Shape;137;p17">
            <a:extLst>
              <a:ext uri="{FF2B5EF4-FFF2-40B4-BE49-F238E27FC236}">
                <a16:creationId xmlns:a16="http://schemas.microsoft.com/office/drawing/2014/main" id="{440D83EE-2B05-D34E-B646-1A63D1CC17D7}"/>
              </a:ext>
            </a:extLst>
          </p:cNvPr>
          <p:cNvSpPr/>
          <p:nvPr/>
        </p:nvSpPr>
        <p:spPr>
          <a:xfrm>
            <a:off x="6453528" y="1057835"/>
            <a:ext cx="2530995" cy="1079724"/>
          </a:xfrm>
          <a:prstGeom prst="wedgeRoundRectCallout">
            <a:avLst>
              <a:gd name="adj1" fmla="val -88461"/>
              <a:gd name="adj2" fmla="val 109704"/>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dirty="0"/>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6453528" y="1222828"/>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flexibly assigns values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8273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1000" fill="hold"/>
                                        <p:tgtEl>
                                          <p:spTgt spid="14">
                                            <p:txEl>
                                              <p:pRg st="9" end="9"/>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69315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- 2</a:t>
            </a:r>
            <a:endParaRPr lang="en-US" dirty="0"/>
          </a:p>
        </p:txBody>
      </p:sp>
      <p:sp>
        <p:nvSpPr>
          <p:cNvPr id="14" name="Rectangle 13"/>
          <p:cNvSpPr/>
          <p:nvPr/>
        </p:nvSpPr>
        <p:spPr>
          <a:xfrm>
            <a:off x="903189" y="2408669"/>
            <a:ext cx="11025756" cy="3139321"/>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 Generate counts</a:t>
            </a:r>
          </a:p>
          <a:p>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&lt;- covid_testing_2 %&gt;%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payor_group_fac</a:t>
            </a:r>
            <a:r>
              <a:rPr lang="en-US" dirty="0">
                <a:solidFill>
                  <a:srgbClr val="0070C0"/>
                </a:solidFill>
                <a:latin typeface="Consolas" panose="020B0609020204030204" pitchFamily="49" charset="0"/>
                <a:ea typeface="Courier New"/>
                <a:cs typeface="Consolas" panose="020B0609020204030204" pitchFamily="49" charset="0"/>
                <a:sym typeface="Courier New"/>
              </a:rPr>
              <a:t>, result</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summarize(n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ungroup</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tmp_table_tall</a:t>
            </a:r>
            <a:endParaRPr lang="en-US" dirty="0">
              <a:latin typeface="Consolas" panose="020B0609020204030204" pitchFamily="49" charset="0"/>
              <a:ea typeface="Courier New"/>
              <a:cs typeface="Consolas" panose="020B0609020204030204" pitchFamily="49" charset="0"/>
              <a:sym typeface="Courier New"/>
            </a:endParaRPr>
          </a:p>
          <a:p>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Pivot from tall to wide table</a:t>
            </a:r>
          </a:p>
          <a:p>
            <a:r>
              <a:rPr lang="en-US" dirty="0" err="1">
                <a:latin typeface="Consolas" panose="020B0609020204030204" pitchFamily="49" charset="0"/>
                <a:ea typeface="Courier New"/>
                <a:cs typeface="Consolas" panose="020B0609020204030204" pitchFamily="49" charset="0"/>
                <a:sym typeface="Courier New"/>
              </a:rPr>
              <a:t>tmp_table_wide</a:t>
            </a:r>
            <a:r>
              <a:rPr lang="en-US" dirty="0">
                <a:latin typeface="Consolas" panose="020B0609020204030204" pitchFamily="49" charset="0"/>
                <a:ea typeface="Courier New"/>
                <a:cs typeface="Consolas" panose="020B0609020204030204" pitchFamily="49" charset="0"/>
                <a:sym typeface="Courier New"/>
              </a:rPr>
              <a:t> &lt;- </a:t>
            </a:r>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spread</a:t>
            </a:r>
            <a:r>
              <a:rPr lang="en-US" dirty="0">
                <a:latin typeface="Consolas" panose="020B0609020204030204" pitchFamily="49" charset="0"/>
                <a:ea typeface="Courier New"/>
                <a:cs typeface="Consolas" panose="020B0609020204030204" pitchFamily="49" charset="0"/>
                <a:sym typeface="Courier New"/>
              </a:rPr>
              <a:t>(key = </a:t>
            </a:r>
            <a:r>
              <a:rPr lang="en-US" dirty="0">
                <a:solidFill>
                  <a:srgbClr val="0070C0"/>
                </a:solidFill>
                <a:latin typeface="Consolas" panose="020B0609020204030204" pitchFamily="49" charset="0"/>
                <a:ea typeface="Courier New"/>
                <a:cs typeface="Consolas" panose="020B0609020204030204" pitchFamily="49" charset="0"/>
                <a:sym typeface="Courier New"/>
              </a:rPr>
              <a:t>"result"</a:t>
            </a:r>
            <a:r>
              <a:rPr lang="en-US" dirty="0">
                <a:latin typeface="Consolas" panose="020B0609020204030204" pitchFamily="49" charset="0"/>
                <a:ea typeface="Courier New"/>
                <a:cs typeface="Consolas" panose="020B0609020204030204" pitchFamily="49" charset="0"/>
                <a:sym typeface="Courier New"/>
              </a:rPr>
              <a:t>, value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tmp_table_wide</a:t>
            </a:r>
            <a:endParaRPr lang="en-US" dirty="0">
              <a:latin typeface="Consolas" panose="020B0609020204030204" pitchFamily="49" charset="0"/>
              <a:ea typeface="Courier New"/>
              <a:cs typeface="Consolas" panose="020B0609020204030204" pitchFamily="49" charset="0"/>
              <a:sym typeface="Courier New"/>
            </a:endParaRPr>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8025455" y="6568394"/>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
        <p:nvSpPr>
          <p:cNvPr id="11" name="Google Shape;137;p17">
            <a:extLst>
              <a:ext uri="{FF2B5EF4-FFF2-40B4-BE49-F238E27FC236}">
                <a16:creationId xmlns:a16="http://schemas.microsoft.com/office/drawing/2014/main" id="{177A4142-BEE0-9845-BFBC-074E2C57AC1C}"/>
              </a:ext>
            </a:extLst>
          </p:cNvPr>
          <p:cNvSpPr/>
          <p:nvPr/>
        </p:nvSpPr>
        <p:spPr>
          <a:xfrm>
            <a:off x="6653588" y="2869591"/>
            <a:ext cx="2530995" cy="717492"/>
          </a:xfrm>
          <a:prstGeom prst="wedgeRoundRectCallout">
            <a:avLst>
              <a:gd name="adj1" fmla="val -217389"/>
              <a:gd name="adj2" fmla="val 67223"/>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9" name="Google Shape;324;p34">
            <a:extLst>
              <a:ext uri="{FF2B5EF4-FFF2-40B4-BE49-F238E27FC236}">
                <a16:creationId xmlns:a16="http://schemas.microsoft.com/office/drawing/2014/main" id="{E92D2233-8594-5747-874D-3B83172E1A4F}"/>
              </a:ext>
            </a:extLst>
          </p:cNvPr>
          <p:cNvSpPr txBox="1"/>
          <p:nvPr/>
        </p:nvSpPr>
        <p:spPr>
          <a:xfrm>
            <a:off x="6653588" y="3015783"/>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Remove groupings</a:t>
            </a:r>
            <a:endParaRPr sz="2062" dirty="0">
              <a:solidFill>
                <a:schemeClr val="bg1"/>
              </a:solidFill>
              <a:latin typeface="Calibri"/>
              <a:ea typeface="Calibri"/>
              <a:cs typeface="Calibri"/>
              <a:sym typeface="Calibri"/>
            </a:endParaRPr>
          </a:p>
        </p:txBody>
      </p:sp>
      <p:sp>
        <p:nvSpPr>
          <p:cNvPr id="18" name="Google Shape;137;p17">
            <a:extLst>
              <a:ext uri="{FF2B5EF4-FFF2-40B4-BE49-F238E27FC236}">
                <a16:creationId xmlns:a16="http://schemas.microsoft.com/office/drawing/2014/main" id="{11F3DD86-17B8-344B-B6AE-65E1157126E1}"/>
              </a:ext>
            </a:extLst>
          </p:cNvPr>
          <p:cNvSpPr/>
          <p:nvPr/>
        </p:nvSpPr>
        <p:spPr>
          <a:xfrm>
            <a:off x="8025455" y="3800659"/>
            <a:ext cx="2530995" cy="937288"/>
          </a:xfrm>
          <a:prstGeom prst="wedgeRoundRectCallout">
            <a:avLst>
              <a:gd name="adj1" fmla="val -147258"/>
              <a:gd name="adj2" fmla="val 73359"/>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19" name="Google Shape;324;p34">
            <a:extLst>
              <a:ext uri="{FF2B5EF4-FFF2-40B4-BE49-F238E27FC236}">
                <a16:creationId xmlns:a16="http://schemas.microsoft.com/office/drawing/2014/main" id="{08F0CF15-AAD5-E64E-9164-011A897C6432}"/>
              </a:ext>
            </a:extLst>
          </p:cNvPr>
          <p:cNvSpPr txBox="1"/>
          <p:nvPr/>
        </p:nvSpPr>
        <p:spPr>
          <a:xfrm>
            <a:off x="8025455" y="3893064"/>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9215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8" grpId="0" animBg="1"/>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796313" cy="923330"/>
          </a:xfrm>
          <a:prstGeom prst="rect">
            <a:avLst/>
          </a:prstGeom>
          <a:noFill/>
        </p:spPr>
        <p:txBody>
          <a:bodyPr wrap="none" rtlCol="0">
            <a:spAutoFit/>
          </a:bodyPr>
          <a:lstStyle/>
          <a:p>
            <a:r>
              <a:rPr lang="en-US" sz="5400" dirty="0">
                <a:latin typeface="+mj-lt"/>
                <a:sym typeface="Calibri"/>
              </a:rPr>
              <a:t>Testing for association</a:t>
            </a:r>
            <a:endParaRPr lang="en-US" dirty="0"/>
          </a:p>
        </p:txBody>
      </p:sp>
      <p:pic>
        <p:nvPicPr>
          <p:cNvPr id="5" name="Picture 4">
            <a:extLst>
              <a:ext uri="{FF2B5EF4-FFF2-40B4-BE49-F238E27FC236}">
                <a16:creationId xmlns:a16="http://schemas.microsoft.com/office/drawing/2014/main" id="{927E7C84-9D61-6849-8516-03462328C97D}"/>
              </a:ext>
            </a:extLst>
          </p:cNvPr>
          <p:cNvPicPr>
            <a:picLocks noChangeAspect="1"/>
          </p:cNvPicPr>
          <p:nvPr/>
        </p:nvPicPr>
        <p:blipFill>
          <a:blip r:embed="rId4"/>
          <a:stretch>
            <a:fillRect/>
          </a:stretch>
        </p:blipFill>
        <p:spPr>
          <a:xfrm>
            <a:off x="1150712" y="4998731"/>
            <a:ext cx="9128303" cy="1642556"/>
          </a:xfrm>
          <a:prstGeom prst="rect">
            <a:avLst/>
          </a:prstGeom>
        </p:spPr>
      </p:pic>
      <p:pic>
        <p:nvPicPr>
          <p:cNvPr id="6" name="Picture 5">
            <a:extLst>
              <a:ext uri="{FF2B5EF4-FFF2-40B4-BE49-F238E27FC236}">
                <a16:creationId xmlns:a16="http://schemas.microsoft.com/office/drawing/2014/main" id="{069861C1-7235-E84C-8786-6B18D8E799CA}"/>
              </a:ext>
            </a:extLst>
          </p:cNvPr>
          <p:cNvPicPr>
            <a:picLocks noChangeAspect="1"/>
          </p:cNvPicPr>
          <p:nvPr/>
        </p:nvPicPr>
        <p:blipFill>
          <a:blip r:embed="rId5"/>
          <a:stretch>
            <a:fillRect/>
          </a:stretch>
        </p:blipFill>
        <p:spPr>
          <a:xfrm>
            <a:off x="1279387" y="1619516"/>
            <a:ext cx="9369279" cy="1845818"/>
          </a:xfrm>
          <a:prstGeom prst="rect">
            <a:avLst/>
          </a:prstGeom>
        </p:spPr>
      </p:pic>
      <p:grpSp>
        <p:nvGrpSpPr>
          <p:cNvPr id="7" name="Group 6">
            <a:extLst>
              <a:ext uri="{FF2B5EF4-FFF2-40B4-BE49-F238E27FC236}">
                <a16:creationId xmlns:a16="http://schemas.microsoft.com/office/drawing/2014/main" id="{2A5F4EA9-0593-7D43-8FE4-6E12B8029950}"/>
              </a:ext>
            </a:extLst>
          </p:cNvPr>
          <p:cNvGrpSpPr/>
          <p:nvPr/>
        </p:nvGrpSpPr>
        <p:grpSpPr>
          <a:xfrm>
            <a:off x="2626159" y="3703608"/>
            <a:ext cx="6324941" cy="989259"/>
            <a:chOff x="815161" y="2339294"/>
            <a:chExt cx="6324941" cy="989259"/>
          </a:xfrm>
        </p:grpSpPr>
        <p:sp>
          <p:nvSpPr>
            <p:cNvPr id="8" name="Google Shape;131;p17">
              <a:extLst>
                <a:ext uri="{FF2B5EF4-FFF2-40B4-BE49-F238E27FC236}">
                  <a16:creationId xmlns:a16="http://schemas.microsoft.com/office/drawing/2014/main" id="{3B391819-F236-D941-AC52-52A9D166925A}"/>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9" name="Rectangle 8">
              <a:extLst>
                <a:ext uri="{FF2B5EF4-FFF2-40B4-BE49-F238E27FC236}">
                  <a16:creationId xmlns:a16="http://schemas.microsoft.com/office/drawing/2014/main" id="{5FF16DA6-BCCE-4440-8103-ED185139A9E0}"/>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simulate.p.value</a:t>
              </a:r>
              <a:r>
                <a:rPr lang="en-US" sz="2400" dirty="0">
                  <a:latin typeface="Consolas" panose="020B0609020204030204" pitchFamily="49" charset="0"/>
                  <a:cs typeface="Consolas" panose="020B0609020204030204" pitchFamily="49" charset="0"/>
                </a:rPr>
                <a:t> = </a:t>
              </a:r>
              <a:r>
                <a:rPr lang="en-US" sz="2400" dirty="0">
                  <a:solidFill>
                    <a:srgbClr val="0070C0"/>
                  </a:solidFill>
                  <a:latin typeface="Consolas" panose="020B0609020204030204" pitchFamily="49" charset="0"/>
                  <a:cs typeface="Consolas" panose="020B0609020204030204" pitchFamily="49" charset="0"/>
                </a:rPr>
                <a:t>T</a:t>
              </a:r>
              <a:r>
                <a:rPr lang="en-US" sz="2400" dirty="0">
                  <a:latin typeface="Consolas" panose="020B0609020204030204" pitchFamily="49" charset="0"/>
                  <a:cs typeface="Consolas" panose="020B0609020204030204" pitchFamily="49" charset="0"/>
                </a:rPr>
                <a:t>)</a:t>
              </a:r>
            </a:p>
          </p:txBody>
        </p:sp>
      </p:grpSp>
      <p:sp>
        <p:nvSpPr>
          <p:cNvPr id="10" name="Down Arrow 9">
            <a:extLst>
              <a:ext uri="{FF2B5EF4-FFF2-40B4-BE49-F238E27FC236}">
                <a16:creationId xmlns:a16="http://schemas.microsoft.com/office/drawing/2014/main" id="{7AA447BC-D87F-734C-97F9-1D5A3065DB83}"/>
              </a:ext>
            </a:extLst>
          </p:cNvPr>
          <p:cNvSpPr/>
          <p:nvPr/>
        </p:nvSpPr>
        <p:spPr>
          <a:xfrm>
            <a:off x="5262372" y="3192959"/>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A531149F-5438-724B-942C-83391012FF59}"/>
              </a:ext>
            </a:extLst>
          </p:cNvPr>
          <p:cNvSpPr/>
          <p:nvPr/>
        </p:nvSpPr>
        <p:spPr>
          <a:xfrm>
            <a:off x="5262372" y="4823634"/>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26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Regression Modeling</a:t>
            </a:r>
          </a:p>
        </p:txBody>
      </p:sp>
    </p:spTree>
    <p:extLst>
      <p:ext uri="{BB962C8B-B14F-4D97-AF65-F5344CB8AC3E}">
        <p14:creationId xmlns:p14="http://schemas.microsoft.com/office/powerpoint/2010/main" val="2054886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6" name="TextBox 25"/>
          <p:cNvSpPr txBox="1"/>
          <p:nvPr/>
        </p:nvSpPr>
        <p:spPr>
          <a:xfrm>
            <a:off x="815160" y="763285"/>
            <a:ext cx="11113785" cy="1077218"/>
          </a:xfrm>
          <a:prstGeom prst="rect">
            <a:avLst/>
          </a:prstGeom>
          <a:noFill/>
        </p:spPr>
        <p:txBody>
          <a:bodyPr wrap="square" rtlCol="0">
            <a:spAutoFit/>
          </a:bodyPr>
          <a:lstStyle/>
          <a:p>
            <a:r>
              <a:rPr lang="en-US" sz="3200" dirty="0"/>
              <a:t>Q: Is the association between test positivity and a government insurance product explained by the age of the patient?</a:t>
            </a:r>
          </a:p>
        </p:txBody>
      </p:sp>
      <p:sp>
        <p:nvSpPr>
          <p:cNvPr id="5" name="Google Shape;131;p17">
            <a:extLst>
              <a:ext uri="{FF2B5EF4-FFF2-40B4-BE49-F238E27FC236}">
                <a16:creationId xmlns:a16="http://schemas.microsoft.com/office/drawing/2014/main" id="{62A08D83-6DC9-5242-B099-38A1D29722E6}"/>
              </a:ext>
            </a:extLst>
          </p:cNvPr>
          <p:cNvSpPr/>
          <p:nvPr/>
        </p:nvSpPr>
        <p:spPr>
          <a:xfrm>
            <a:off x="276045" y="1804008"/>
            <a:ext cx="11833346" cy="493862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 name="Rectangle 1">
            <a:extLst>
              <a:ext uri="{FF2B5EF4-FFF2-40B4-BE49-F238E27FC236}">
                <a16:creationId xmlns:a16="http://schemas.microsoft.com/office/drawing/2014/main" id="{B9721521-FB17-A34F-A2F9-AF8D3DC7661F}"/>
              </a:ext>
            </a:extLst>
          </p:cNvPr>
          <p:cNvSpPr/>
          <p:nvPr/>
        </p:nvSpPr>
        <p:spPr>
          <a:xfrm>
            <a:off x="381165" y="1804008"/>
            <a:ext cx="11920264" cy="4524315"/>
          </a:xfrm>
          <a:prstGeom prst="rect">
            <a:avLst/>
          </a:prstGeom>
        </p:spPr>
        <p:txBody>
          <a:bodyPr wrap="square">
            <a:spAutoFit/>
          </a:bodyPr>
          <a:lstStyle/>
          <a:p>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&lt;- covid_testing_2 %&gt;%</a:t>
            </a:r>
          </a:p>
          <a:p>
            <a:r>
              <a:rPr lang="en-US" sz="2400" dirty="0">
                <a:latin typeface="Consolas" panose="020B0609020204030204" pitchFamily="49" charset="0"/>
                <a:cs typeface="Consolas" panose="020B0609020204030204" pitchFamily="49" charset="0"/>
              </a:rPr>
              <a:t>  filter(</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%in% c("commercial", "government")) %&gt;%</a:t>
            </a:r>
          </a:p>
          <a:p>
            <a:r>
              <a:rPr lang="en-US" sz="2400" dirty="0">
                <a:latin typeface="Consolas" panose="020B0609020204030204" pitchFamily="49" charset="0"/>
                <a:cs typeface="Consolas" panose="020B0609020204030204" pitchFamily="49" charset="0"/>
              </a:rPr>
              <a:t>  mutate(</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factor(result, </a:t>
            </a:r>
          </a:p>
          <a:p>
            <a:r>
              <a:rPr lang="en-US" sz="2400" dirty="0">
                <a:latin typeface="Consolas" panose="020B0609020204030204" pitchFamily="49" charset="0"/>
                <a:cs typeface="Consolas" panose="020B0609020204030204" pitchFamily="49" charset="0"/>
              </a:rPr>
              <a:t>                             levels=c("negative", "positive"), </a:t>
            </a:r>
          </a:p>
          <a:p>
            <a:r>
              <a:rPr lang="en-US" sz="2400" dirty="0">
                <a:latin typeface="Consolas" panose="020B0609020204030204" pitchFamily="49" charset="0"/>
                <a:cs typeface="Consolas" panose="020B0609020204030204" pitchFamily="49" charset="0"/>
              </a:rPr>
              <a:t>                             ordered=T),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a:t>
            </a:r>
            <a:r>
              <a:rPr lang="en-US" sz="2400" dirty="0">
                <a:latin typeface="Consolas" panose="020B0609020204030204" pitchFamily="49" charset="0"/>
                <a:cs typeface="Consolas" panose="020B0609020204030204" pitchFamily="49" charset="0"/>
              </a:rPr>
              <a:t> == "government"))</a:t>
            </a:r>
          </a:p>
          <a:p>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&lt;- </a:t>
            </a:r>
            <a:r>
              <a:rPr lang="en-US" sz="2400" dirty="0" err="1">
                <a:latin typeface="Consolas" panose="020B0609020204030204" pitchFamily="49" charset="0"/>
                <a:cs typeface="Consolas" panose="020B0609020204030204" pitchFamily="49" charset="0"/>
              </a:rPr>
              <a:t>glm</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age,  	# model formula</a:t>
            </a:r>
          </a:p>
          <a:p>
            <a:r>
              <a:rPr lang="en-US" sz="2400" dirty="0">
                <a:latin typeface="Consolas" panose="020B0609020204030204" pitchFamily="49" charset="0"/>
                <a:cs typeface="Consolas" panose="020B0609020204030204" pitchFamily="49" charset="0"/>
              </a:rPr>
              <a:t>               data = </a:t>
            </a:r>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 dataset</a:t>
            </a:r>
          </a:p>
          <a:p>
            <a:r>
              <a:rPr lang="en-US" sz="2400" dirty="0">
                <a:latin typeface="Consolas" panose="020B0609020204030204" pitchFamily="49" charset="0"/>
                <a:cs typeface="Consolas" panose="020B0609020204030204" pitchFamily="49" charset="0"/>
              </a:rPr>
              <a:t>               family = "binomial"                    	# type of model</a:t>
            </a:r>
          </a:p>
          <a:p>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exp(coefficients(</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 odds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145679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6D3D-79AD-7B4F-9A30-4604506D3906}"/>
              </a:ext>
            </a:extLst>
          </p:cNvPr>
          <p:cNvSpPr>
            <a:spLocks noGrp="1"/>
          </p:cNvSpPr>
          <p:nvPr>
            <p:ph type="title"/>
          </p:nvPr>
        </p:nvSpPr>
        <p:spPr/>
        <p:txBody>
          <a:bodyPr/>
          <a:lstStyle/>
          <a:p>
            <a:r>
              <a:rPr lang="en-US" dirty="0"/>
              <a:t>Output for logistic regression</a:t>
            </a:r>
          </a:p>
        </p:txBody>
      </p:sp>
      <p:sp>
        <p:nvSpPr>
          <p:cNvPr id="4" name="Slide Number Placeholder 3">
            <a:extLst>
              <a:ext uri="{FF2B5EF4-FFF2-40B4-BE49-F238E27FC236}">
                <a16:creationId xmlns:a16="http://schemas.microsoft.com/office/drawing/2014/main" id="{580B7A99-4321-A748-86CB-820955DFC6F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36</a:t>
            </a:fld>
            <a:endParaRPr lang="en-US">
              <a:solidFill>
                <a:prstClr val="black">
                  <a:lumMod val="95000"/>
                  <a:lumOff val="5000"/>
                </a:prstClr>
              </a:solidFill>
            </a:endParaRPr>
          </a:p>
        </p:txBody>
      </p:sp>
      <p:pic>
        <p:nvPicPr>
          <p:cNvPr id="6" name="Picture 5">
            <a:extLst>
              <a:ext uri="{FF2B5EF4-FFF2-40B4-BE49-F238E27FC236}">
                <a16:creationId xmlns:a16="http://schemas.microsoft.com/office/drawing/2014/main" id="{BE304751-8169-3446-81C4-A68B9A65CF3D}"/>
              </a:ext>
            </a:extLst>
          </p:cNvPr>
          <p:cNvPicPr>
            <a:picLocks noChangeAspect="1"/>
          </p:cNvPicPr>
          <p:nvPr/>
        </p:nvPicPr>
        <p:blipFill>
          <a:blip r:embed="rId3"/>
          <a:stretch>
            <a:fillRect/>
          </a:stretch>
        </p:blipFill>
        <p:spPr>
          <a:xfrm>
            <a:off x="3383010" y="2024997"/>
            <a:ext cx="5425979" cy="4720027"/>
          </a:xfrm>
          <a:prstGeom prst="rect">
            <a:avLst/>
          </a:prstGeom>
        </p:spPr>
      </p:pic>
      <p:sp>
        <p:nvSpPr>
          <p:cNvPr id="7" name="Google Shape;137;p17">
            <a:extLst>
              <a:ext uri="{FF2B5EF4-FFF2-40B4-BE49-F238E27FC236}">
                <a16:creationId xmlns:a16="http://schemas.microsoft.com/office/drawing/2014/main" id="{0EE0A6ED-CD5A-AA42-98CE-D789974E5D15}"/>
              </a:ext>
            </a:extLst>
          </p:cNvPr>
          <p:cNvSpPr/>
          <p:nvPr/>
        </p:nvSpPr>
        <p:spPr>
          <a:xfrm>
            <a:off x="8636876" y="5116741"/>
            <a:ext cx="2530995" cy="937288"/>
          </a:xfrm>
          <a:prstGeom prst="wedgeRoundRectCallout">
            <a:avLst>
              <a:gd name="adj1" fmla="val -135778"/>
              <a:gd name="adj2" fmla="val 86124"/>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8" name="Google Shape;324;p34">
            <a:extLst>
              <a:ext uri="{FF2B5EF4-FFF2-40B4-BE49-F238E27FC236}">
                <a16:creationId xmlns:a16="http://schemas.microsoft.com/office/drawing/2014/main" id="{7E5CD93E-5F96-6647-8A13-CC57D45EB2F5}"/>
              </a:ext>
            </a:extLst>
          </p:cNvPr>
          <p:cNvSpPr txBox="1"/>
          <p:nvPr/>
        </p:nvSpPr>
        <p:spPr>
          <a:xfrm>
            <a:off x="8636876" y="5218132"/>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Odds for Payor Group and Age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06215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30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a:t>
            </a:r>
          </a:p>
        </p:txBody>
      </p:sp>
    </p:spTree>
    <p:extLst>
      <p:ext uri="{BB962C8B-B14F-4D97-AF65-F5344CB8AC3E}">
        <p14:creationId xmlns:p14="http://schemas.microsoft.com/office/powerpoint/2010/main" val="859458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What is the distribution of Alkaline Phosphatase results?</a:t>
            </a:r>
          </a:p>
        </p:txBody>
      </p:sp>
      <p:pic>
        <p:nvPicPr>
          <p:cNvPr id="4" name="Picture 3">
            <a:extLst>
              <a:ext uri="{FF2B5EF4-FFF2-40B4-BE49-F238E27FC236}">
                <a16:creationId xmlns:a16="http://schemas.microsoft.com/office/drawing/2014/main" id="{F27F51D5-B3E9-E993-7AED-CA31195A14F2}"/>
              </a:ext>
            </a:extLst>
          </p:cNvPr>
          <p:cNvPicPr>
            <a:picLocks noChangeAspect="1"/>
          </p:cNvPicPr>
          <p:nvPr/>
        </p:nvPicPr>
        <p:blipFill>
          <a:blip r:embed="rId3"/>
          <a:stretch>
            <a:fillRect/>
          </a:stretch>
        </p:blipFill>
        <p:spPr>
          <a:xfrm>
            <a:off x="2622219" y="1786336"/>
            <a:ext cx="6947561" cy="4881164"/>
          </a:xfrm>
          <a:prstGeom prst="rect">
            <a:avLst/>
          </a:prstGeom>
        </p:spPr>
      </p:pic>
    </p:spTree>
    <p:extLst>
      <p:ext uri="{BB962C8B-B14F-4D97-AF65-F5344CB8AC3E}">
        <p14:creationId xmlns:p14="http://schemas.microsoft.com/office/powerpoint/2010/main" val="2729817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biochem</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Tree>
    <p:extLst>
      <p:ext uri="{BB962C8B-B14F-4D97-AF65-F5344CB8AC3E}">
        <p14:creationId xmlns:p14="http://schemas.microsoft.com/office/powerpoint/2010/main" val="2968164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6795414" y="5164260"/>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14" name="Rectangle 13"/>
          <p:cNvSpPr/>
          <p:nvPr/>
        </p:nvSpPr>
        <p:spPr>
          <a:xfrm>
            <a:off x="1760075" y="2410049"/>
            <a:ext cx="9392596" cy="1569660"/>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biochem</a:t>
            </a:r>
            <a:r>
              <a:rPr lang="en-US" sz="2400" dirty="0">
                <a:latin typeface="Consolas" panose="020B0609020204030204" pitchFamily="49" charset="0"/>
                <a:ea typeface="Courier New"/>
                <a:cs typeface="Consolas" panose="020B0609020204030204" pitchFamily="49" charset="0"/>
                <a:sym typeface="Courier New"/>
              </a:rPr>
              <a:t> %&gt;%  </a:t>
            </a:r>
          </a:p>
          <a:p>
            <a:r>
              <a:rPr lang="en-US" sz="2400" dirty="0">
                <a:latin typeface="Consolas" panose="020B0609020204030204" pitchFamily="49" charset="0"/>
                <a:ea typeface="Courier New"/>
                <a:cs typeface="Consolas" panose="020B0609020204030204" pitchFamily="49" charset="0"/>
                <a:sym typeface="Courier New"/>
              </a:rPr>
              <a:t>	select(</a:t>
            </a:r>
            <a:r>
              <a:rPr lang="en-US" sz="2400" dirty="0" err="1">
                <a:latin typeface="Consolas" panose="020B0609020204030204" pitchFamily="49" charset="0"/>
                <a:ea typeface="Courier New"/>
                <a:cs typeface="Consolas" panose="020B0609020204030204" pitchFamily="49" charset="0"/>
                <a:sym typeface="Courier New"/>
              </a:rPr>
              <a:t>mrn</a:t>
            </a:r>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alkaline_phosphatase</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latin typeface="Consolas" panose="020B0609020204030204" pitchFamily="49" charset="0"/>
                <a:ea typeface="Courier New"/>
                <a:cs typeface="Consolas" panose="020B0609020204030204" pitchFamily="49" charset="0"/>
                <a:sym typeface="Courier New"/>
              </a:rPr>
              <a:t>	head(4) %&gt;%	</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latin typeface="Consolas" panose="020B0609020204030204" pitchFamily="49" charset="0"/>
                <a:ea typeface="Courier New"/>
                <a:cs typeface="Consolas" panose="020B0609020204030204" pitchFamily="49" charset="0"/>
                <a:sym typeface="Courier New"/>
              </a:rPr>
              <a:t>test_count</a:t>
            </a:r>
            <a:r>
              <a:rPr lang="en-US" sz="2400" dirty="0">
                <a:latin typeface="Consolas" panose="020B0609020204030204" pitchFamily="49" charset="0"/>
                <a:ea typeface="Courier New"/>
                <a:cs typeface="Consolas" panose="020B0609020204030204" pitchFamily="49" charset="0"/>
                <a:sym typeface="Courier New"/>
              </a:rPr>
              <a:t> = n())</a:t>
            </a:r>
            <a:endParaRPr lang="en-US" sz="1400" dirty="0"/>
          </a:p>
        </p:txBody>
      </p:sp>
      <p:pic>
        <p:nvPicPr>
          <p:cNvPr id="3" name="Picture 2">
            <a:extLst>
              <a:ext uri="{FF2B5EF4-FFF2-40B4-BE49-F238E27FC236}">
                <a16:creationId xmlns:a16="http://schemas.microsoft.com/office/drawing/2014/main" id="{C666B134-6FFC-1FF6-D26B-29CB7332FB9C}"/>
              </a:ext>
            </a:extLst>
          </p:cNvPr>
          <p:cNvPicPr>
            <a:picLocks noChangeAspect="1"/>
          </p:cNvPicPr>
          <p:nvPr/>
        </p:nvPicPr>
        <p:blipFill>
          <a:blip r:embed="rId4"/>
          <a:stretch>
            <a:fillRect/>
          </a:stretch>
        </p:blipFill>
        <p:spPr>
          <a:xfrm>
            <a:off x="1512795" y="4619698"/>
            <a:ext cx="3858163" cy="1838582"/>
          </a:xfrm>
          <a:prstGeom prst="rect">
            <a:avLst/>
          </a:prstGeom>
        </p:spPr>
      </p:pic>
      <p:pic>
        <p:nvPicPr>
          <p:cNvPr id="5" name="Picture 4">
            <a:extLst>
              <a:ext uri="{FF2B5EF4-FFF2-40B4-BE49-F238E27FC236}">
                <a16:creationId xmlns:a16="http://schemas.microsoft.com/office/drawing/2014/main" id="{89601658-7515-FB81-B4FF-0F194B0CEC52}"/>
              </a:ext>
            </a:extLst>
          </p:cNvPr>
          <p:cNvPicPr>
            <a:picLocks noChangeAspect="1"/>
          </p:cNvPicPr>
          <p:nvPr/>
        </p:nvPicPr>
        <p:blipFill>
          <a:blip r:embed="rId5"/>
          <a:stretch>
            <a:fillRect/>
          </a:stretch>
        </p:blipFill>
        <p:spPr>
          <a:xfrm>
            <a:off x="8067576" y="4957773"/>
            <a:ext cx="1409897" cy="847843"/>
          </a:xfrm>
          <a:prstGeom prst="rect">
            <a:avLst/>
          </a:prstGeom>
        </p:spPr>
      </p:pic>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15315</TotalTime>
  <Words>2247</Words>
  <Application>Microsoft Office PowerPoint</Application>
  <PresentationFormat>Widescreen</PresentationFormat>
  <Paragraphs>319</Paragraphs>
  <Slides>36</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Consolas</vt:lpstr>
      <vt:lpstr>Times New Roman</vt:lpstr>
      <vt:lpstr>Trebuchet MS</vt:lpstr>
      <vt:lpstr>Tw Cen MT</vt:lpstr>
      <vt:lpstr>Tw Cen MT Condensed</vt:lpstr>
      <vt:lpstr>Wingdings 3</vt:lpstr>
      <vt:lpstr>Integral</vt:lpstr>
      <vt:lpstr>Grouping and Summarizing Data</vt:lpstr>
      <vt:lpstr>PowerPoint Presentation</vt:lpstr>
      <vt:lpstr>PowerPoint Presentation</vt:lpstr>
      <vt:lpstr>Typical Data Science Pipeline</vt:lpstr>
      <vt:lpstr>Summarize()</vt:lpstr>
      <vt:lpstr>Q: What is the distribution of Alkaline Phosphatase results?</vt:lpstr>
      <vt:lpstr>PowerPoint Presentation</vt:lpstr>
      <vt:lpstr>PowerPoint Presentation</vt:lpstr>
      <vt:lpstr>PowerPoint Presentation</vt:lpstr>
      <vt:lpstr>PowerPoint Presentation</vt:lpstr>
      <vt:lpstr>Your Turn #1</vt:lpstr>
      <vt:lpstr>PowerPoint Presentation</vt:lpstr>
      <vt:lpstr>PowerPoint Presentation</vt:lpstr>
      <vt:lpstr>Your Turn #2</vt:lpstr>
      <vt:lpstr>group_by()</vt:lpstr>
      <vt:lpstr>PowerPoint Presentation</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PowerPoint Presentation</vt:lpstr>
      <vt:lpstr>PowerPoint Presentation</vt:lpstr>
      <vt:lpstr>What else?</vt:lpstr>
      <vt:lpstr>PowerPoint Presentation</vt:lpstr>
      <vt:lpstr>Tests for Association</vt:lpstr>
      <vt:lpstr>Q: Is there an association between insurance product and SARS-CoV-2 RT-PCR positivity?</vt:lpstr>
      <vt:lpstr>PowerPoint Presentation</vt:lpstr>
      <vt:lpstr>PowerPoint Presentation</vt:lpstr>
      <vt:lpstr>PowerPoint Presentation</vt:lpstr>
      <vt:lpstr>Regression Modeling</vt:lpstr>
      <vt:lpstr>PowerPoint Presentation</vt:lpstr>
      <vt:lpstr>Output for logistic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Robert Benirschke</cp:lastModifiedBy>
  <cp:revision>710</cp:revision>
  <cp:lastPrinted>2020-07-14T03:12:28Z</cp:lastPrinted>
  <dcterms:created xsi:type="dcterms:W3CDTF">2018-02-01T22:00:01Z</dcterms:created>
  <dcterms:modified xsi:type="dcterms:W3CDTF">2023-07-07T11:18:41Z</dcterms:modified>
</cp:coreProperties>
</file>